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0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32E3-0820-9930-B97F-4CC9186E2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15470E-6DA6-A3A4-0F01-630AD7372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38906-F6E7-37D9-719B-73568B06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014E0-E21A-BDAC-86D1-9897AAEE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38E58-DAA4-FA55-FD6E-C0CBCFF8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421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83C85-E213-AC88-12F5-233C40B7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0B68-7FFF-A6D3-1D86-395550F4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2E7D8-2915-C944-B940-E6698F2E2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78E7D-FC17-686E-7E52-8695EDB0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9A963-945E-7B63-81D9-34B5A993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169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FE87D-BBFD-8775-34B2-4ADC935E2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0E7EE-F4D9-3875-AD02-2725FB9AF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EB465-96DC-7A31-E576-4CCA79109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B930E-AA23-6D0E-69E9-DDAFB1B0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3721F-D504-7667-1BB4-F2EA08AD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4182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DC3EB-C38A-F7B0-0AC5-E2B962278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36F4-F585-6676-9D7A-8BE538ACE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F0C76-E573-72FE-ACDF-59E7424C0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DD9C8-D233-E59B-E93D-BCAF6677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0A791-EBE3-D913-19C8-A146693A0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F8728-05CD-D45D-F8E9-F654B4F92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10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320AE-3E03-4888-B27C-41F42D2A7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E1987-9E25-37E9-5F14-0A7121009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03655-97F6-03D0-BE04-F91F24C9B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A9135-407D-3595-9F5A-0D2354C73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87EC-3F08-6B6E-9F1D-3275CA093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3B7434-D713-5C99-F0C0-57C04BC03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A12211-E878-8734-BD19-E79633E8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52A313-1F59-6641-3541-EA92C1AE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924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D203-296C-4513-0B9F-685A45A4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1497AF-F6B4-A599-6E53-8C789814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1DD9D5-3A55-19C0-9A82-94152C0C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85A3F-7F89-346D-35F1-FE0A561C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964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6AB7D5-923C-3219-A210-504CF15E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D2444C-123C-E392-F141-064ED128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BEE44-FD5E-B538-6812-609217704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899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4529D-0428-074E-4209-78006A5B5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594BE-C0E3-F586-6A4C-BF50C061B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9F42A-B343-0882-EEB2-9FAF66F4C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91E3DA-C976-B7B5-E10A-61D718F58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7A9BC-A75D-A690-8710-0D81B522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9D282-C4A7-C300-0166-736D1CA5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08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2E81-87C2-8059-25F4-617ACE90A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6A11C3-6FCC-1ADE-AF97-C4A4997FC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502CF-1C48-6046-12C9-D6CC1E256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15297-A359-69A3-330B-813311140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B9E98-97CF-9007-81C1-4BBAA0CAE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3439B-F59F-7EF9-7A22-EF8EA10C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11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F0268-E625-3436-DD5E-E09D27C2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1BCB3C-A804-7542-36C0-856A857EB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E14BC-6AD6-6509-0040-5670DF45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D110D-383F-AE2B-7A59-41E32FD0B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0D347-6A48-BC88-4DFC-CF8A78D8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30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DDAE03-0E46-A12C-3B48-0467171D5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3CBABF-798E-79E6-2188-DEBCA656D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4D09A-F988-0452-A029-088420F82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6AA5B-C52D-9AEE-D618-1EB07E61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062B4-DC97-5175-B6BE-25D6DF65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411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D5A93-AA04-DEE5-E111-8C19B20F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50883-C2C2-0485-A854-E8819E37E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8A248-1961-D434-2F87-F9E1A5E85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6DB5A-78EB-417D-8B50-FAD400AB186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58059-D052-4A1E-C2C6-5960E1356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EA778-5A46-61F7-C15C-D2CF75EC3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61A6B-4816-48F9-93CA-A25B5CADB7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27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98D236C-53C2-7D2A-1D0D-69D1C3F80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62194"/>
            <a:ext cx="9144000" cy="1508288"/>
          </a:xfrm>
        </p:spPr>
        <p:txBody>
          <a:bodyPr>
            <a:normAutofit fontScale="77500" lnSpcReduction="20000"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Submitted by: Bro. Siga Animation Centre, </a:t>
            </a:r>
            <a:r>
              <a:rPr lang="en-IN" dirty="0" err="1"/>
              <a:t>Vyasarpadi</a:t>
            </a:r>
            <a:br>
              <a:rPr lang="en-IN" dirty="0"/>
            </a:br>
            <a:endParaRPr lang="en-IN" dirty="0"/>
          </a:p>
          <a:p>
            <a:r>
              <a:rPr lang="en-IN" dirty="0"/>
              <a:t>Supported by: </a:t>
            </a:r>
            <a:r>
              <a:rPr lang="en-IN" i="1" dirty="0"/>
              <a:t>Chennai Smiles 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74BCBA8-160C-10EC-23DA-87D613C6BCBC}"/>
              </a:ext>
            </a:extLst>
          </p:cNvPr>
          <p:cNvSpPr txBox="1">
            <a:spLocks/>
          </p:cNvSpPr>
          <p:nvPr/>
        </p:nvSpPr>
        <p:spPr>
          <a:xfrm>
            <a:off x="2026763" y="1484777"/>
            <a:ext cx="9144000" cy="949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/>
              <a:t>Aarvam – Chennai Smiles Quarterly Report (Sept–Nov 2025)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CA5430-6EE6-2193-401C-61B6F2BF3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r="4105"/>
          <a:stretch>
            <a:fillRect/>
          </a:stretch>
        </p:blipFill>
        <p:spPr>
          <a:xfrm>
            <a:off x="0" y="2173348"/>
            <a:ext cx="3657679" cy="31001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54B0F2-3570-18F4-15E4-20A80BA9D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9" y="2173349"/>
            <a:ext cx="3657679" cy="3100127"/>
          </a:xfrm>
          <a:prstGeom prst="rect">
            <a:avLst/>
          </a:prstGeom>
        </p:spPr>
      </p:pic>
      <p:sp>
        <p:nvSpPr>
          <p:cNvPr id="9" name="Freeform 2">
            <a:extLst>
              <a:ext uri="{FF2B5EF4-FFF2-40B4-BE49-F238E27FC236}">
                <a16:creationId xmlns:a16="http://schemas.microsoft.com/office/drawing/2014/main" id="{C9665214-70A6-9148-9B4C-AE44D9A7D18F}"/>
              </a:ext>
            </a:extLst>
          </p:cNvPr>
          <p:cNvSpPr/>
          <p:nvPr/>
        </p:nvSpPr>
        <p:spPr>
          <a:xfrm>
            <a:off x="550592" y="173518"/>
            <a:ext cx="2380447" cy="949538"/>
          </a:xfrm>
          <a:custGeom>
            <a:avLst/>
            <a:gdLst/>
            <a:ahLst/>
            <a:cxnLst/>
            <a:rect l="l" t="t" r="r" b="b"/>
            <a:pathLst>
              <a:path w="4024869" h="1558502">
                <a:moveTo>
                  <a:pt x="0" y="0"/>
                </a:moveTo>
                <a:lnTo>
                  <a:pt x="4024869" y="0"/>
                </a:lnTo>
                <a:lnTo>
                  <a:pt x="4024869" y="1558502"/>
                </a:lnTo>
                <a:lnTo>
                  <a:pt x="0" y="1558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10EDB377-23B2-4513-1973-338E4D50E3F0}"/>
              </a:ext>
            </a:extLst>
          </p:cNvPr>
          <p:cNvSpPr/>
          <p:nvPr/>
        </p:nvSpPr>
        <p:spPr>
          <a:xfrm>
            <a:off x="9071615" y="162013"/>
            <a:ext cx="2099148" cy="1302386"/>
          </a:xfrm>
          <a:custGeom>
            <a:avLst/>
            <a:gdLst/>
            <a:ahLst/>
            <a:cxnLst/>
            <a:rect l="l" t="t" r="r" b="b"/>
            <a:pathLst>
              <a:path w="2901618" h="2049267">
                <a:moveTo>
                  <a:pt x="0" y="0"/>
                </a:moveTo>
                <a:lnTo>
                  <a:pt x="2901617" y="0"/>
                </a:lnTo>
                <a:lnTo>
                  <a:pt x="2901617" y="2049267"/>
                </a:lnTo>
                <a:lnTo>
                  <a:pt x="0" y="20492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6E1FB1-0BA6-0FB1-F5A5-49659EBED1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3" t="17012" r="20482" b="8429"/>
          <a:stretch>
            <a:fillRect/>
          </a:stretch>
        </p:blipFill>
        <p:spPr>
          <a:xfrm>
            <a:off x="3740861" y="2165437"/>
            <a:ext cx="4468305" cy="310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1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6F102-86DF-26C4-15D7-80F4AB6EB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654" y="245371"/>
            <a:ext cx="7127449" cy="354765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en-IN" sz="3500" b="1" dirty="0"/>
          </a:p>
          <a:p>
            <a:pPr marL="0" indent="0" algn="ctr">
              <a:buNone/>
            </a:pPr>
            <a:r>
              <a:rPr lang="en-IN" sz="3500" b="1" dirty="0"/>
              <a:t>Overview</a:t>
            </a:r>
          </a:p>
          <a:p>
            <a:pPr>
              <a:lnSpc>
                <a:spcPct val="150000"/>
              </a:lnSpc>
            </a:pPr>
            <a:r>
              <a:rPr lang="en-IN" dirty="0"/>
              <a:t>Focused on holistic development of children, youth, and women through education, arts, mental health, and livelihood programs.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Covered communities in </a:t>
            </a:r>
            <a:r>
              <a:rPr lang="en-IN" dirty="0" err="1"/>
              <a:t>Vyasarpadi</a:t>
            </a:r>
            <a:r>
              <a:rPr lang="en-IN" dirty="0"/>
              <a:t>, </a:t>
            </a:r>
            <a:r>
              <a:rPr lang="en-IN" dirty="0" err="1"/>
              <a:t>Gummidipoondi</a:t>
            </a:r>
            <a:r>
              <a:rPr lang="en-IN" dirty="0"/>
              <a:t>, and </a:t>
            </a:r>
            <a:r>
              <a:rPr lang="en-IN" dirty="0" err="1"/>
              <a:t>Thervaikandigai</a:t>
            </a:r>
            <a:r>
              <a:rPr lang="en-IN" dirty="0"/>
              <a:t>.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Over 650 direct beneficiaries reached this quarter.</a:t>
            </a:r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C84CA-E795-CB69-39D5-570F9484A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5" y="3429818"/>
            <a:ext cx="4243748" cy="3182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ED65D7-3A24-E02D-193F-A84CAD64B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441" y="740552"/>
            <a:ext cx="4280595" cy="2408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947465-ED16-FE1F-5D6C-423C23B6D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985" y="3417760"/>
            <a:ext cx="4039015" cy="3182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7E680D-B5B5-C9EF-F1DE-F9FE7CE03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723" y="3560157"/>
            <a:ext cx="3872731" cy="2972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02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5F613-8CF9-ACD1-09CA-038F8C48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9" y="261431"/>
            <a:ext cx="10515600" cy="813226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Aarvam Dance Classes (Initiated Aug 30, 2025)</a:t>
            </a:r>
            <a:br>
              <a:rPr lang="en-US" dirty="0"/>
            </a:b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0E074-565C-F57A-1D2F-6DFAC55A4E3F}"/>
              </a:ext>
            </a:extLst>
          </p:cNvPr>
          <p:cNvSpPr txBox="1"/>
          <p:nvPr/>
        </p:nvSpPr>
        <p:spPr>
          <a:xfrm>
            <a:off x="751129" y="2551736"/>
            <a:ext cx="609442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A82FD-102E-CDC3-63BE-B166EE9FF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720" y="2503283"/>
            <a:ext cx="4450280" cy="2049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A4E39E-77A9-62CA-1758-7F3A40FBD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720" y="0"/>
            <a:ext cx="4450280" cy="2503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C833F6-932A-4467-B450-8A4EA3F6A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" y="4269875"/>
            <a:ext cx="3931269" cy="2509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7FC30F-C16A-0DB6-9F02-D4632E14E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2"/>
          <a:stretch>
            <a:fillRect/>
          </a:stretch>
        </p:blipFill>
        <p:spPr>
          <a:xfrm>
            <a:off x="4005898" y="4269876"/>
            <a:ext cx="3735822" cy="2509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500DE7-3B84-A74D-F50B-F02393762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649" y="4563474"/>
            <a:ext cx="4248722" cy="2033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57C5DCB-8682-1280-755A-E023149DF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8" y="768321"/>
            <a:ext cx="7284853" cy="29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 part of our holistic youth development program, Aarvam launched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Dance Classes for children and adolescents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enhance creativity, expression, and confidence.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Classes are held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Saturday and Sunday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led by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Mr. Sathish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who is a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beneficiary of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Aarvam’s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Supplementary Education &amp; Children Sangam programs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now mentors youth through dance.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Focus areas include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performance skills, participation and  cultural expression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Impact: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Children show improved self-confidence, creative expression, and active participation in cultural activities. The classes also encourage discipline, collaboration, and positive peer interaction.</a:t>
            </a:r>
          </a:p>
        </p:txBody>
      </p:sp>
    </p:spTree>
    <p:extLst>
      <p:ext uri="{BB962C8B-B14F-4D97-AF65-F5344CB8AC3E}">
        <p14:creationId xmlns:p14="http://schemas.microsoft.com/office/powerpoint/2010/main" val="282692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A8F19-35CD-4520-4E91-49ED6CD3C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78" y="774949"/>
            <a:ext cx="6938913" cy="819648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School Mental Health Program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AC8B6-77DE-5AE1-A8B8-122142447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22" y="1684925"/>
            <a:ext cx="6448720" cy="5479187"/>
          </a:xfrm>
        </p:spPr>
        <p:txBody>
          <a:bodyPr>
            <a:normAutofit/>
          </a:bodyPr>
          <a:lstStyle/>
          <a:p>
            <a:pPr lvl="0"/>
            <a:r>
              <a:rPr lang="en-IN" sz="2000" b="1" dirty="0"/>
              <a:t>Schools Covered: </a:t>
            </a:r>
            <a:r>
              <a:rPr lang="en-IN" sz="2000" dirty="0"/>
              <a:t>3 government schools | Students: 128 adolescents</a:t>
            </a:r>
          </a:p>
          <a:p>
            <a:pPr lvl="0"/>
            <a:r>
              <a:rPr lang="en-IN" sz="2000" b="1" dirty="0"/>
              <a:t>Focus Areas: </a:t>
            </a:r>
            <a:r>
              <a:rPr lang="en-IN" sz="2000" dirty="0"/>
              <a:t>Adolescence, emotions, peer connection, and self-awareness</a:t>
            </a:r>
          </a:p>
          <a:p>
            <a:pPr lvl="0"/>
            <a:r>
              <a:rPr lang="en-IN" sz="2000" b="1" dirty="0"/>
              <a:t>Methods: </a:t>
            </a:r>
            <a:r>
              <a:rPr lang="en-IN" sz="2000" dirty="0"/>
              <a:t>Interactive sessions with guided reflections and group discussions</a:t>
            </a:r>
          </a:p>
          <a:p>
            <a:pPr lvl="0"/>
            <a:r>
              <a:rPr lang="en-IN" sz="2000" b="1" dirty="0"/>
              <a:t>Outcomes:</a:t>
            </a:r>
          </a:p>
          <a:p>
            <a:pPr lvl="1"/>
            <a:r>
              <a:rPr lang="en-IN" sz="2000" dirty="0"/>
              <a:t>Improved emotional understanding and peer relationships.</a:t>
            </a:r>
          </a:p>
          <a:p>
            <a:pPr lvl="1"/>
            <a:r>
              <a:rPr lang="en-IN" sz="2000" dirty="0"/>
              <a:t>Teachers observed better </a:t>
            </a:r>
            <a:r>
              <a:rPr lang="en-IN" sz="2000" dirty="0" err="1"/>
              <a:t>behavior</a:t>
            </a:r>
            <a:r>
              <a:rPr lang="en-IN" sz="2000" dirty="0"/>
              <a:t> and communication in classrooms.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20FF3-F375-E4F9-E615-92941B3EE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907" y="-72441"/>
            <a:ext cx="4581209" cy="2514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ABE02D-1F6D-313E-DD6F-B4DFA822C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791" y="2213933"/>
            <a:ext cx="4581209" cy="247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98AA27-39E6-C758-40FC-F61BEE8BE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3" y="4570329"/>
            <a:ext cx="4304139" cy="2294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203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8D96-6A7E-51BC-4858-D9B224BE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75" y="125675"/>
            <a:ext cx="8532611" cy="948981"/>
          </a:xfrm>
        </p:spPr>
        <p:txBody>
          <a:bodyPr/>
          <a:lstStyle/>
          <a:p>
            <a:r>
              <a:rPr lang="en-IN" b="1" dirty="0"/>
              <a:t>Special Mental Health Workshop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763EA-1589-213D-8386-DC256390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00" y="864920"/>
            <a:ext cx="5685148" cy="4351338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Duration: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days | Facilitator: Social work psychologist</a:t>
            </a:r>
          </a:p>
          <a:p>
            <a:pPr lvl="0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Resilience, self-esteem, and emotional regulation</a:t>
            </a:r>
          </a:p>
          <a:p>
            <a:pPr lvl="0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Approach: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exercises, mindfulness, and role plays</a:t>
            </a:r>
          </a:p>
          <a:p>
            <a:pPr lvl="0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Impact: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became more expressive and confident.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Strengthened mental health awareness among adolescents and teachers.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7C3790-AF84-C333-ED8A-04156F58B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89" y="4336330"/>
            <a:ext cx="4118006" cy="2521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5B429E-D29B-D383-C9C1-37CEDA277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00"/>
          <a:stretch>
            <a:fillRect/>
          </a:stretch>
        </p:blipFill>
        <p:spPr>
          <a:xfrm>
            <a:off x="5878966" y="1117521"/>
            <a:ext cx="3189620" cy="2514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A6FB46-E770-68BA-AC1E-EDEF9BE16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135"/>
            <a:ext cx="4431857" cy="2423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AA83CA-F1AD-81C1-28FA-E6A0F4E3CA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8" r="8480"/>
          <a:stretch>
            <a:fillRect/>
          </a:stretch>
        </p:blipFill>
        <p:spPr>
          <a:xfrm>
            <a:off x="8979671" y="1878029"/>
            <a:ext cx="3212329" cy="2317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ED5FE1-1B1E-CC81-FEC7-F5DF86C7E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595" y="4336330"/>
            <a:ext cx="3835105" cy="2423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9273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B603-8E8E-4B51-CFCB-A950E11C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24" y="46540"/>
            <a:ext cx="10515600" cy="1325563"/>
          </a:xfrm>
        </p:spPr>
        <p:txBody>
          <a:bodyPr/>
          <a:lstStyle/>
          <a:p>
            <a:r>
              <a:rPr lang="en-IN" b="1" dirty="0"/>
              <a:t>Computer Education Program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114B0-BA26-43FA-8351-9D688DEE1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24" y="776843"/>
            <a:ext cx="7438534" cy="4351338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IN" sz="1600" b="1" dirty="0"/>
              <a:t>Current Batch: </a:t>
            </a:r>
            <a:r>
              <a:rPr lang="en-IN" sz="1600" dirty="0"/>
              <a:t>33 adolescents undergoing training in Basic Computer Skills and Typing Practice (sessions held twice weekly).</a:t>
            </a:r>
          </a:p>
          <a:p>
            <a:pPr lvl="0">
              <a:lnSpc>
                <a:spcPct val="150000"/>
              </a:lnSpc>
            </a:pPr>
            <a:r>
              <a:rPr lang="en-IN" sz="1600" b="1" dirty="0"/>
              <a:t>New Enrolment: </a:t>
            </a:r>
            <a:r>
              <a:rPr lang="en-IN" sz="1600" dirty="0"/>
              <a:t>27 youths registered for the upcoming batch in November 2025.</a:t>
            </a:r>
          </a:p>
          <a:p>
            <a:pPr lvl="0">
              <a:lnSpc>
                <a:spcPct val="150000"/>
              </a:lnSpc>
            </a:pPr>
            <a:r>
              <a:rPr lang="en-IN" sz="1600" b="1" dirty="0"/>
              <a:t>Focus: </a:t>
            </a:r>
            <a:r>
              <a:rPr lang="en-IN" sz="1600" dirty="0"/>
              <a:t>MS Office, internet literacy, and online communication.</a:t>
            </a:r>
          </a:p>
          <a:p>
            <a:pPr>
              <a:lnSpc>
                <a:spcPct val="150000"/>
              </a:lnSpc>
            </a:pPr>
            <a:r>
              <a:rPr lang="en-IN" sz="1600" dirty="0"/>
              <a:t>Outcome: Improved digital literacy and employability readiness.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4EC1B-E2CA-1327-28C3-6672C2052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581" y="46540"/>
            <a:ext cx="4128940" cy="2194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D305AA-7762-FFEF-B11D-E6DD8DA8EEF7}"/>
              </a:ext>
            </a:extLst>
          </p:cNvPr>
          <p:cNvSpPr txBox="1"/>
          <p:nvPr/>
        </p:nvSpPr>
        <p:spPr>
          <a:xfrm>
            <a:off x="289482" y="3508193"/>
            <a:ext cx="6094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Play way activity : </a:t>
            </a:r>
            <a:r>
              <a:rPr lang="en-US" dirty="0"/>
              <a:t>Carrom, shuttlecock, library activities, and movie screenings for children from 3</a:t>
            </a:r>
            <a:r>
              <a:rPr lang="en-US" baseline="30000" dirty="0"/>
              <a:t>rd</a:t>
            </a:r>
            <a:r>
              <a:rPr lang="en-US" dirty="0"/>
              <a:t> to 8</a:t>
            </a:r>
            <a:r>
              <a:rPr lang="en-US" baseline="30000" dirty="0"/>
              <a:t>th</a:t>
            </a:r>
            <a:r>
              <a:rPr lang="en-US" dirty="0"/>
              <a:t> std daily from 5 pm to 6pm.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AA2F47-551E-E4CD-922D-781F0977A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581" y="2241415"/>
            <a:ext cx="4128940" cy="23225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D3A1E-96F8-4F6B-9B07-AEB6C3410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1" t="17093" b="10378"/>
          <a:stretch>
            <a:fillRect/>
          </a:stretch>
        </p:blipFill>
        <p:spPr>
          <a:xfrm>
            <a:off x="24745" y="4563944"/>
            <a:ext cx="4198855" cy="2175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924B3-3A0A-2E30-D715-5AC26827E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5" y="4563944"/>
            <a:ext cx="3788981" cy="21360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D8265E-3CC3-2B0B-681B-677325E4D0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466" y="4563944"/>
            <a:ext cx="4150790" cy="21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1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64F58-CC83-B772-30F1-E71105A1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553" y="-309356"/>
            <a:ext cx="6049878" cy="1325563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/>
              <a:t>Children Sangam Activities</a:t>
            </a:r>
            <a:br>
              <a:rPr lang="en-IN" sz="2400" dirty="0"/>
            </a:br>
            <a:endParaRPr lang="en-IN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AB405-8C25-5E9B-91EB-CACED8B05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23" y="462255"/>
            <a:ext cx="7557714" cy="450832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0000"/>
              </a:lnSpc>
            </a:pPr>
            <a:r>
              <a:rPr lang="en-IN" sz="2900" b="1" dirty="0"/>
              <a:t>a. Peer Group Leaders’ Meetings</a:t>
            </a:r>
            <a:endParaRPr lang="en-IN" sz="2900" dirty="0"/>
          </a:p>
          <a:p>
            <a:pPr lvl="0">
              <a:lnSpc>
                <a:spcPct val="100000"/>
              </a:lnSpc>
            </a:pPr>
            <a:r>
              <a:rPr lang="en-IN" sz="2900" dirty="0"/>
              <a:t>Conducted every 2nd and 3rd Saturday at cluster level.</a:t>
            </a:r>
          </a:p>
          <a:p>
            <a:pPr lvl="0">
              <a:lnSpc>
                <a:spcPct val="100000"/>
              </a:lnSpc>
            </a:pPr>
            <a:r>
              <a:rPr lang="en-IN" sz="2900" dirty="0"/>
              <a:t>Focused on children’s participation in decision-making, discussion of community issues, and planning child-led activities.</a:t>
            </a:r>
          </a:p>
          <a:p>
            <a:pPr lvl="0">
              <a:lnSpc>
                <a:spcPct val="100000"/>
              </a:lnSpc>
            </a:pPr>
            <a:r>
              <a:rPr lang="en-IN" sz="2900" dirty="0"/>
              <a:t>Encouraged leadership, problem-solving, and communication skills among children.</a:t>
            </a:r>
          </a:p>
          <a:p>
            <a:r>
              <a:rPr lang="en-IN" sz="2900" b="1" dirty="0"/>
              <a:t>Education &amp; Leadership </a:t>
            </a:r>
          </a:p>
          <a:p>
            <a:pPr marL="0" indent="0">
              <a:buNone/>
            </a:pPr>
            <a:r>
              <a:rPr lang="en-IN" sz="2900" u="sng" dirty="0"/>
              <a:t>Children Sangam Activities</a:t>
            </a:r>
          </a:p>
          <a:p>
            <a:r>
              <a:rPr lang="en-IN" sz="2900" dirty="0"/>
              <a:t>• 4 clusters | 160 children</a:t>
            </a:r>
          </a:p>
          <a:p>
            <a:r>
              <a:rPr lang="en-IN" sz="2900" dirty="0"/>
              <a:t>• Activities: Social mapping on drug issues, “Know Yourself,” “Know Your Rights”</a:t>
            </a:r>
          </a:p>
          <a:p>
            <a:r>
              <a:rPr lang="en-IN" sz="2900" dirty="0"/>
              <a:t>• </a:t>
            </a:r>
            <a:r>
              <a:rPr lang="en-IN" sz="2900" b="1" dirty="0"/>
              <a:t>Leadership elections: </a:t>
            </a:r>
            <a:r>
              <a:rPr lang="en-IN" sz="2900" dirty="0"/>
              <a:t>7 peer leaders elected</a:t>
            </a:r>
          </a:p>
          <a:p>
            <a:r>
              <a:rPr lang="en-IN" sz="2900" dirty="0"/>
              <a:t>• </a:t>
            </a:r>
            <a:r>
              <a:rPr lang="en-IN" sz="2900" b="1" dirty="0"/>
              <a:t>Exposure Visit: </a:t>
            </a:r>
            <a:r>
              <a:rPr lang="en-IN" sz="2900" dirty="0"/>
              <a:t>Planetarium &amp; Periyar Science &amp; Technology Centre (36 peer leaders participated).</a:t>
            </a:r>
            <a:endParaRPr lang="en-US" sz="2900" dirty="0"/>
          </a:p>
          <a:p>
            <a:pPr>
              <a:buNone/>
            </a:pPr>
            <a:endParaRPr lang="en-US" sz="2900" dirty="0">
              <a:solidFill>
                <a:srgbClr val="322A65"/>
              </a:solidFill>
              <a:latin typeface="Open Sans 2"/>
              <a:ea typeface="Open Sans 2"/>
              <a:cs typeface="Open Sans 2"/>
              <a:sym typeface="Open Sans 2"/>
            </a:endParaRPr>
          </a:p>
          <a:p>
            <a:pPr>
              <a:buNone/>
            </a:pPr>
            <a:r>
              <a:rPr lang="en-US" sz="2900" dirty="0">
                <a:solidFill>
                  <a:srgbClr val="322A65"/>
                </a:solidFill>
                <a:latin typeface="Open Sans 2"/>
                <a:ea typeface="Open Sans 2"/>
                <a:cs typeface="Open Sans 2"/>
                <a:sym typeface="Open Sans 2"/>
              </a:rPr>
              <a:t>Children Sangam provided a platform for children to speak out - they identified community issues, gained knowledge about their rights, and developed the skills and confidence needed to become future leaders</a:t>
            </a:r>
            <a:endParaRPr lang="en-US" sz="2900" dirty="0"/>
          </a:p>
          <a:p>
            <a:pPr lvl="0"/>
            <a:endParaRPr lang="en-IN" sz="2200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AFE425-92C0-3208-29A9-608196AAC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256" y="4743836"/>
            <a:ext cx="3432929" cy="2303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6DA272-C7E8-481F-86D9-FC96F4FA9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62" y="4610798"/>
            <a:ext cx="4573118" cy="21114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0B33B4-D375-03D8-AD81-5824EC99C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63" y="149078"/>
            <a:ext cx="4573117" cy="2111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AD13E6-2E67-DF14-39DE-3987BF389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62" y="2392415"/>
            <a:ext cx="4534414" cy="2086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968912-D163-1023-CE87-E0917B68FC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4804964"/>
            <a:ext cx="3665454" cy="197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07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91A3F-3BB4-F956-25D1-AE88BE2D2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" y="68323"/>
            <a:ext cx="10515600" cy="1325563"/>
          </a:xfrm>
        </p:spPr>
        <p:txBody>
          <a:bodyPr/>
          <a:lstStyle/>
          <a:p>
            <a:r>
              <a:rPr lang="en-IN" sz="3200" b="1" dirty="0"/>
              <a:t>Education Kit Distribution Program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86D53-1B99-E680-E757-2BE3219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12" y="817342"/>
            <a:ext cx="6985900" cy="3867780"/>
          </a:xfrm>
        </p:spPr>
        <p:txBody>
          <a:bodyPr>
            <a:normAutofit fontScale="40000" lnSpcReduction="20000"/>
          </a:bodyPr>
          <a:lstStyle/>
          <a:p>
            <a:pPr lvl="0">
              <a:lnSpc>
                <a:spcPct val="170000"/>
              </a:lnSpc>
            </a:pPr>
            <a:r>
              <a:rPr lang="en-IN" b="1" dirty="0"/>
              <a:t>Date</a:t>
            </a:r>
            <a:r>
              <a:rPr lang="en-IN" dirty="0"/>
              <a:t>: 24th September 2025</a:t>
            </a:r>
          </a:p>
          <a:p>
            <a:pPr lvl="0">
              <a:lnSpc>
                <a:spcPct val="170000"/>
              </a:lnSpc>
            </a:pPr>
            <a:r>
              <a:rPr lang="en-IN" b="1" dirty="0"/>
              <a:t>Beneficiaries:</a:t>
            </a:r>
            <a:r>
              <a:rPr lang="en-IN" dirty="0"/>
              <a:t> 48 children actively involved in  BSAC programs</a:t>
            </a:r>
          </a:p>
          <a:p>
            <a:pPr lvl="0">
              <a:lnSpc>
                <a:spcPct val="170000"/>
              </a:lnSpc>
            </a:pPr>
            <a:r>
              <a:rPr lang="en-IN" b="1" dirty="0"/>
              <a:t>Materials Distributed:</a:t>
            </a:r>
            <a:r>
              <a:rPr lang="en-IN" dirty="0"/>
              <a:t> School bag, water bottle, notebooks, pen, and stationery set</a:t>
            </a:r>
          </a:p>
          <a:p>
            <a:pPr>
              <a:lnSpc>
                <a:spcPct val="170000"/>
              </a:lnSpc>
            </a:pPr>
            <a:r>
              <a:rPr lang="en-IN" dirty="0"/>
              <a:t>The event also included a parent interaction session, where children showcased their skills and learnings through cultural performances and storytelling.</a:t>
            </a:r>
          </a:p>
          <a:p>
            <a:pPr>
              <a:lnSpc>
                <a:spcPct val="170000"/>
              </a:lnSpc>
            </a:pPr>
            <a:r>
              <a:rPr lang="en-IN" b="1" dirty="0"/>
              <a:t>Objective:</a:t>
            </a:r>
            <a:br>
              <a:rPr lang="en-IN" dirty="0"/>
            </a:br>
            <a:r>
              <a:rPr lang="en-IN" dirty="0"/>
              <a:t>To motivate regular participation in learning programs and to support children’s educational continuity.</a:t>
            </a:r>
          </a:p>
          <a:p>
            <a:pPr>
              <a:lnSpc>
                <a:spcPct val="170000"/>
              </a:lnSpc>
            </a:pPr>
            <a:r>
              <a:rPr lang="en-IN" b="1" dirty="0"/>
              <a:t>Outcome:</a:t>
            </a:r>
            <a:endParaRPr lang="en-IN" dirty="0"/>
          </a:p>
          <a:p>
            <a:pPr lvl="0">
              <a:lnSpc>
                <a:spcPct val="170000"/>
              </a:lnSpc>
            </a:pPr>
            <a:r>
              <a:rPr lang="en-IN" dirty="0"/>
              <a:t>Increased parental engagement and pride in children’s progress.</a:t>
            </a:r>
          </a:p>
          <a:p>
            <a:pPr lvl="0">
              <a:lnSpc>
                <a:spcPct val="170000"/>
              </a:lnSpc>
            </a:pPr>
            <a:r>
              <a:rPr lang="en-IN" dirty="0"/>
              <a:t>Encouraged regular attendance and motivated children to continue learning.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5503B3-68F1-CAD6-BA8B-584005535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01" y="4073106"/>
            <a:ext cx="4728476" cy="2337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135A81-CD32-4ACD-C4B9-B12800B72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01" y="1215809"/>
            <a:ext cx="4728476" cy="2665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345EB6-13EF-054F-A858-AFBFD7F0B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23" y="4360940"/>
            <a:ext cx="3636389" cy="2050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FF1E9F-33F8-EA2B-3566-E7C4218674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" y="4403943"/>
            <a:ext cx="3483828" cy="1964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2963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52526-7FC9-A0C6-7891-D4EAADA23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3" y="1"/>
            <a:ext cx="10515600" cy="980388"/>
          </a:xfrm>
        </p:spPr>
        <p:txBody>
          <a:bodyPr>
            <a:normAutofit/>
          </a:bodyPr>
          <a:lstStyle/>
          <a:p>
            <a:r>
              <a:rPr lang="en-IN" sz="3200" b="1" dirty="0"/>
              <a:t>Joy of Giving Week Celebration (October 2025)</a:t>
            </a:r>
            <a:br>
              <a:rPr lang="en-IN" sz="3200" b="1" dirty="0"/>
            </a:b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5BE01-F7E6-8E47-A426-52E37DAB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509" y="568615"/>
            <a:ext cx="5841489" cy="411951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60000"/>
              </a:lnSpc>
            </a:pPr>
            <a:r>
              <a:rPr lang="en-IN" sz="2400" dirty="0"/>
              <a:t>Aarvam celebrated the </a:t>
            </a:r>
            <a:r>
              <a:rPr lang="en-IN" sz="2400" i="1" dirty="0"/>
              <a:t>Joy of Giving Week</a:t>
            </a:r>
            <a:r>
              <a:rPr lang="en-IN" sz="2400" dirty="0"/>
              <a:t> by organizing a heartwarming day of service and connection.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IN" sz="2400" b="1" dirty="0"/>
              <a:t>Activities Conducted:</a:t>
            </a:r>
            <a:endParaRPr lang="en-IN" sz="2400" dirty="0"/>
          </a:p>
          <a:p>
            <a:pPr lvl="0">
              <a:lnSpc>
                <a:spcPct val="160000"/>
              </a:lnSpc>
            </a:pPr>
            <a:r>
              <a:rPr lang="en-IN" sz="2400" dirty="0"/>
              <a:t>Visit to an Elders’ Home where Aarvam beneficiaries performed cultural programs (dance, songs, skit, puppet show).</a:t>
            </a:r>
          </a:p>
          <a:p>
            <a:pPr lvl="0">
              <a:lnSpc>
                <a:spcPct val="160000"/>
              </a:lnSpc>
            </a:pPr>
            <a:r>
              <a:rPr lang="en-IN" sz="2400" dirty="0"/>
              <a:t>Women from the </a:t>
            </a:r>
            <a:r>
              <a:rPr lang="en-IN" sz="2400" i="1" dirty="0"/>
              <a:t>Beautician Course</a:t>
            </a:r>
            <a:r>
              <a:rPr lang="en-IN" sz="2400" dirty="0"/>
              <a:t> offered grooming and makeup sessions to elders, followed by a joyful ramp walk.</a:t>
            </a:r>
          </a:p>
          <a:p>
            <a:pPr lvl="0">
              <a:lnSpc>
                <a:spcPct val="160000"/>
              </a:lnSpc>
            </a:pPr>
            <a:r>
              <a:rPr lang="en-IN" sz="2400" dirty="0"/>
              <a:t>Fundraising activity to support elders’ home and orphaned children – donation of blankets, water bottles, bags, and stationery, and a community lunch.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IN" sz="2400" b="1" dirty="0"/>
              <a:t>Impact:</a:t>
            </a:r>
          </a:p>
          <a:p>
            <a:pPr lvl="0">
              <a:lnSpc>
                <a:spcPct val="160000"/>
              </a:lnSpc>
            </a:pPr>
            <a:r>
              <a:rPr lang="en-IN" sz="2400" dirty="0"/>
              <a:t>Strengthened values of empathy, compassion, and social responsibility among youth.</a:t>
            </a:r>
          </a:p>
          <a:p>
            <a:pPr lvl="0">
              <a:lnSpc>
                <a:spcPct val="160000"/>
              </a:lnSpc>
            </a:pPr>
            <a:r>
              <a:rPr lang="en-IN" sz="2400" dirty="0"/>
              <a:t>Promoted intergenerational bonding and volunteerism.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826E05-9910-CC02-BE74-76F85649C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9"/>
          <a:stretch>
            <a:fillRect/>
          </a:stretch>
        </p:blipFill>
        <p:spPr>
          <a:xfrm>
            <a:off x="5971692" y="1663729"/>
            <a:ext cx="2981641" cy="2117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961697-DFB8-A1A4-32CB-57FFA6FEA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567" y="4276353"/>
            <a:ext cx="6562626" cy="2541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CFAC2D-AFBF-342B-B81B-D5D374CDA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9" b="22062"/>
          <a:stretch>
            <a:fillRect/>
          </a:stretch>
        </p:blipFill>
        <p:spPr>
          <a:xfrm>
            <a:off x="9028747" y="184846"/>
            <a:ext cx="3163253" cy="4119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6DD291-2EBF-F6C2-4937-867CC4F0D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r="11258"/>
          <a:stretch>
            <a:fillRect/>
          </a:stretch>
        </p:blipFill>
        <p:spPr>
          <a:xfrm>
            <a:off x="121763" y="4378381"/>
            <a:ext cx="4228805" cy="2485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1701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921D7-2F4D-CBE1-28DE-181906CD0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35" y="101175"/>
            <a:ext cx="10515600" cy="1325563"/>
          </a:xfrm>
        </p:spPr>
        <p:txBody>
          <a:bodyPr/>
          <a:lstStyle/>
          <a:p>
            <a:r>
              <a:rPr lang="en-IN" b="1" dirty="0"/>
              <a:t>Women Development Program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F2542-A380-C443-7CCB-BD0F6BD0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95" y="1116364"/>
            <a:ext cx="4865036" cy="4625271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50000"/>
              </a:lnSpc>
            </a:pPr>
            <a:r>
              <a:rPr lang="en-IN" sz="2000" b="1" dirty="0"/>
              <a:t>Beautician &amp; Aari Training:</a:t>
            </a:r>
            <a:endParaRPr lang="en-IN" sz="2000" dirty="0"/>
          </a:p>
          <a:p>
            <a:pPr lvl="1">
              <a:lnSpc>
                <a:spcPct val="150000"/>
              </a:lnSpc>
            </a:pPr>
            <a:r>
              <a:rPr lang="en-IN" sz="2000" dirty="0"/>
              <a:t>2nd batch (22 women) successfully completed training.</a:t>
            </a:r>
          </a:p>
          <a:p>
            <a:pPr lvl="1">
              <a:lnSpc>
                <a:spcPct val="150000"/>
              </a:lnSpc>
            </a:pPr>
            <a:r>
              <a:rPr lang="en-IN" sz="2000" dirty="0"/>
              <a:t>3rd batch commenced with enthusiastic participation.</a:t>
            </a:r>
          </a:p>
          <a:p>
            <a:pPr lvl="0">
              <a:lnSpc>
                <a:spcPct val="150000"/>
              </a:lnSpc>
            </a:pPr>
            <a:r>
              <a:rPr lang="en-IN" sz="2000" b="1" dirty="0"/>
              <a:t>New Tailoring Classes:</a:t>
            </a:r>
            <a:r>
              <a:rPr lang="en-IN" sz="2000" dirty="0"/>
              <a:t> Started in November to expand livelihood opportunities for women.</a:t>
            </a:r>
          </a:p>
          <a:p>
            <a:pPr>
              <a:lnSpc>
                <a:spcPct val="150000"/>
              </a:lnSpc>
            </a:pPr>
            <a:r>
              <a:rPr lang="en-IN" sz="2000" b="1" dirty="0"/>
              <a:t>Outcome:</a:t>
            </a:r>
            <a:r>
              <a:rPr lang="en-IN" sz="2000" dirty="0"/>
              <a:t> Women gain income-generating skills, confidence, and community recognition.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64A041-3EC4-F2B3-633D-C784988ED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0"/>
          <a:stretch>
            <a:fillRect/>
          </a:stretch>
        </p:blipFill>
        <p:spPr>
          <a:xfrm>
            <a:off x="8196855" y="285404"/>
            <a:ext cx="3794342" cy="4187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171479-443F-5726-0BA0-0E042FF0E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880" y="4472446"/>
            <a:ext cx="4947555" cy="228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45D429-DDA1-6A36-7897-C0DB4B551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42" b="10790"/>
          <a:stretch>
            <a:fillRect/>
          </a:stretch>
        </p:blipFill>
        <p:spPr>
          <a:xfrm>
            <a:off x="5363871" y="938345"/>
            <a:ext cx="2554644" cy="3248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9598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FDD943-90C1-10EB-5AC1-A40353C5673F}"/>
              </a:ext>
            </a:extLst>
          </p:cNvPr>
          <p:cNvGraphicFramePr>
            <a:graphicFrameLocks noGrp="1"/>
          </p:cNvGraphicFramePr>
          <p:nvPr/>
        </p:nvGraphicFramePr>
        <p:xfrm>
          <a:off x="-65988" y="472757"/>
          <a:ext cx="7543602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816">
                  <a:extLst>
                    <a:ext uri="{9D8B030D-6E8A-4147-A177-3AD203B41FA5}">
                      <a16:colId xmlns:a16="http://schemas.microsoft.com/office/drawing/2014/main" val="3776144272"/>
                    </a:ext>
                  </a:extLst>
                </a:gridCol>
                <a:gridCol w="3502921">
                  <a:extLst>
                    <a:ext uri="{9D8B030D-6E8A-4147-A177-3AD203B41FA5}">
                      <a16:colId xmlns:a16="http://schemas.microsoft.com/office/drawing/2014/main" val="1169533172"/>
                    </a:ext>
                  </a:extLst>
                </a:gridCol>
                <a:gridCol w="2619865">
                  <a:extLst>
                    <a:ext uri="{9D8B030D-6E8A-4147-A177-3AD203B41FA5}">
                      <a16:colId xmlns:a16="http://schemas.microsoft.com/office/drawing/2014/main" val="2077533203"/>
                    </a:ext>
                  </a:extLst>
                </a:gridCol>
              </a:tblGrid>
              <a:tr h="331494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S.No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No.of children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326342"/>
                  </a:ext>
                </a:extLst>
              </a:tr>
              <a:tr h="331494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  <a:r>
                        <a:rPr lang="en-IN" baseline="30000" dirty="0"/>
                        <a:t>st</a:t>
                      </a:r>
                      <a:r>
                        <a:rPr lang="en-IN" dirty="0"/>
                        <a:t> to 2</a:t>
                      </a:r>
                      <a:r>
                        <a:rPr lang="en-IN" baseline="30000" dirty="0"/>
                        <a:t>nd</a:t>
                      </a:r>
                      <a:r>
                        <a:rPr lang="en-IN" dirty="0"/>
                        <a:t>  (Community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272842"/>
                  </a:ext>
                </a:extLst>
              </a:tr>
              <a:tr h="331494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  <a:r>
                        <a:rPr lang="en-IN" baseline="30000" dirty="0"/>
                        <a:t>rd</a:t>
                      </a:r>
                      <a:r>
                        <a:rPr lang="en-IN" dirty="0"/>
                        <a:t>  to 5</a:t>
                      </a:r>
                      <a:r>
                        <a:rPr lang="en-IN" baseline="30000" dirty="0"/>
                        <a:t>th </a:t>
                      </a:r>
                      <a:r>
                        <a:rPr lang="en-IN" dirty="0"/>
                        <a:t>  (Community)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65906"/>
                  </a:ext>
                </a:extLst>
              </a:tr>
              <a:tr h="331494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  <a:r>
                        <a:rPr lang="en-IN" baseline="30000" dirty="0"/>
                        <a:t>rd</a:t>
                      </a:r>
                      <a:r>
                        <a:rPr lang="en-IN" dirty="0"/>
                        <a:t> to 5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(School)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633570"/>
                  </a:ext>
                </a:extLst>
              </a:tr>
              <a:tr h="580115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6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to 8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(Community) </a:t>
                      </a:r>
                    </a:p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94492"/>
                  </a:ext>
                </a:extLst>
              </a:tr>
              <a:tr h="580115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6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to 8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(School) </a:t>
                      </a:r>
                    </a:p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16442"/>
                  </a:ext>
                </a:extLst>
              </a:tr>
              <a:tr h="331494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9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and above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005544"/>
                  </a:ext>
                </a:extLst>
              </a:tr>
              <a:tr h="33149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344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0750A8-2F88-4F3D-CB2A-B2FECAE9517A}"/>
              </a:ext>
            </a:extLst>
          </p:cNvPr>
          <p:cNvSpPr txBox="1"/>
          <p:nvPr/>
        </p:nvSpPr>
        <p:spPr>
          <a:xfrm>
            <a:off x="1448097" y="63131"/>
            <a:ext cx="4977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Supplementary Education Centre </a:t>
            </a:r>
          </a:p>
          <a:p>
            <a:pPr algn="ctr"/>
            <a:r>
              <a:rPr lang="en-US" b="1" dirty="0"/>
              <a:t> </a:t>
            </a:r>
          </a:p>
          <a:p>
            <a:pPr algn="ctr"/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D97FFA-3D18-CCE1-3A4E-A0972A828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0"/>
          <a:stretch>
            <a:fillRect/>
          </a:stretch>
        </p:blipFill>
        <p:spPr>
          <a:xfrm>
            <a:off x="3864992" y="3948617"/>
            <a:ext cx="3612626" cy="2846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E711A9-C070-F0D5-BB89-D0ADBF41F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618" y="0"/>
            <a:ext cx="4714382" cy="2917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5902F9-595D-8335-3325-8BAC4A1C0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88" y="3932730"/>
            <a:ext cx="4027411" cy="2925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F505CC-A73E-9173-80B4-E2267DDF34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618" y="2917595"/>
            <a:ext cx="4714385" cy="3877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581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F4922-4CDC-1CC1-81B3-BEB2055DE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66"/>
            <a:ext cx="10515600" cy="1325563"/>
          </a:xfrm>
        </p:spPr>
        <p:txBody>
          <a:bodyPr/>
          <a:lstStyle/>
          <a:p>
            <a:r>
              <a:rPr lang="en-IN" b="1" dirty="0"/>
              <a:t>New Initiatives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B3A20-D008-3F8F-73D7-053D81F09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85" y="702493"/>
            <a:ext cx="6458146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000" b="1" dirty="0"/>
              <a:t>Supplementary Education Pilot:</a:t>
            </a:r>
            <a:endParaRPr lang="en-IN" sz="2000" dirty="0"/>
          </a:p>
          <a:p>
            <a:pPr lvl="1">
              <a:lnSpc>
                <a:spcPct val="150000"/>
              </a:lnSpc>
            </a:pPr>
            <a:r>
              <a:rPr lang="en-IN" sz="2000" dirty="0"/>
              <a:t>Launched 5 new </a:t>
            </a:r>
            <a:r>
              <a:rPr lang="en-IN" sz="2000" dirty="0" err="1"/>
              <a:t>centers</a:t>
            </a:r>
            <a:r>
              <a:rPr lang="en-IN" sz="2000" dirty="0"/>
              <a:t> at </a:t>
            </a:r>
            <a:r>
              <a:rPr lang="en-IN" sz="2000" dirty="0" err="1"/>
              <a:t>Gummidipoondi</a:t>
            </a:r>
            <a:r>
              <a:rPr lang="en-IN" sz="2000" dirty="0"/>
              <a:t> and </a:t>
            </a:r>
            <a:r>
              <a:rPr lang="en-IN" sz="2000" dirty="0" err="1"/>
              <a:t>Thervoykandigai</a:t>
            </a:r>
            <a:r>
              <a:rPr lang="en-IN" sz="2000" dirty="0"/>
              <a:t>, benefiting 150+ children.</a:t>
            </a:r>
          </a:p>
          <a:p>
            <a:pPr lvl="0">
              <a:lnSpc>
                <a:spcPct val="150000"/>
              </a:lnSpc>
            </a:pPr>
            <a:r>
              <a:rPr lang="en-IN" sz="2000" b="1" dirty="0"/>
              <a:t>Tailoring Class (from Nov 1):</a:t>
            </a:r>
            <a:r>
              <a:rPr lang="en-IN" sz="2000" dirty="0"/>
              <a:t> Begun alongside Aari and Beautician courses to enhance women’s vocational skills.</a:t>
            </a:r>
          </a:p>
          <a:p>
            <a:pPr lvl="0">
              <a:lnSpc>
                <a:spcPct val="150000"/>
              </a:lnSpc>
            </a:pPr>
            <a:r>
              <a:rPr lang="en-IN" sz="2000" b="1" dirty="0"/>
              <a:t>BSAC Impact Study:</a:t>
            </a:r>
            <a:r>
              <a:rPr lang="en-IN" sz="2000" dirty="0"/>
              <a:t> 40-year legacy study initiated to reconnect with past beneficiaries and establish an Alumni Network to promote mentorship and sustainability.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38990E-73E6-EFB3-128B-7121B725D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80" y="4762477"/>
            <a:ext cx="4060398" cy="1874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3C341D-7BA5-AC18-EC9E-CBD02F858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2" y="4762477"/>
            <a:ext cx="4074186" cy="1874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8C9935-B0A9-BAD8-A58E-B8EDFA456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2"/>
          <a:stretch>
            <a:fillRect/>
          </a:stretch>
        </p:blipFill>
        <p:spPr>
          <a:xfrm>
            <a:off x="4174021" y="4884368"/>
            <a:ext cx="3736373" cy="1654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893944-A18B-BCBF-73B3-25638E3ED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04416" y="24833"/>
            <a:ext cx="3114853" cy="5124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5927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B1DAC-B4EB-F0BE-545E-66B355B92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Way Forward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CC7B9-F17B-8FE9-9663-12AAA609F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5167"/>
            <a:ext cx="10515600" cy="4781796"/>
          </a:xfrm>
        </p:spPr>
        <p:txBody>
          <a:bodyPr>
            <a:normAutofit fontScale="62500" lnSpcReduction="20000"/>
          </a:bodyPr>
          <a:lstStyle/>
          <a:p>
            <a:pPr lvl="0">
              <a:lnSpc>
                <a:spcPct val="160000"/>
              </a:lnSpc>
            </a:pPr>
            <a:r>
              <a:rPr lang="en-IN" sz="2600" b="1" dirty="0"/>
              <a:t>Program Expansion:</a:t>
            </a:r>
            <a:r>
              <a:rPr lang="en-IN" sz="2600" dirty="0"/>
              <a:t> Extend Aarvam and BSAC initiatives to new underserved locations based on emerging community needs.</a:t>
            </a:r>
          </a:p>
          <a:p>
            <a:pPr lvl="0">
              <a:lnSpc>
                <a:spcPct val="160000"/>
              </a:lnSpc>
            </a:pPr>
            <a:r>
              <a:rPr lang="en-IN" sz="2600" b="1" dirty="0"/>
              <a:t>Holistic Skill Development:</a:t>
            </a:r>
            <a:r>
              <a:rPr lang="en-IN" sz="2600" dirty="0"/>
              <a:t> Strengthen integrated programs for children and youth combining education, life skills and arts.</a:t>
            </a:r>
          </a:p>
          <a:p>
            <a:pPr lvl="0">
              <a:lnSpc>
                <a:spcPct val="160000"/>
              </a:lnSpc>
            </a:pPr>
            <a:r>
              <a:rPr lang="en-IN" sz="2600" b="1" dirty="0"/>
              <a:t>Volunteer Engagement:</a:t>
            </a:r>
            <a:r>
              <a:rPr lang="en-IN" sz="2600" dirty="0"/>
              <a:t> Mobilize more community and student volunteers to support </a:t>
            </a:r>
            <a:r>
              <a:rPr lang="en-IN" sz="2600" dirty="0" err="1"/>
              <a:t>center</a:t>
            </a:r>
            <a:r>
              <a:rPr lang="en-IN" sz="2600" dirty="0"/>
              <a:t> activities.</a:t>
            </a:r>
          </a:p>
          <a:p>
            <a:pPr lvl="0">
              <a:lnSpc>
                <a:spcPct val="160000"/>
              </a:lnSpc>
            </a:pPr>
            <a:r>
              <a:rPr lang="en-IN" sz="2600" b="1" dirty="0"/>
              <a:t>BSAC Alumni Network:</a:t>
            </a:r>
            <a:r>
              <a:rPr lang="en-IN" sz="2600" dirty="0"/>
              <a:t> Formally establish an alumni group to mentor current beneficiaries and foster knowledge exchange.</a:t>
            </a:r>
          </a:p>
          <a:p>
            <a:pPr lvl="0">
              <a:lnSpc>
                <a:spcPct val="160000"/>
              </a:lnSpc>
            </a:pPr>
            <a:r>
              <a:rPr lang="en-IN" sz="2600" b="1" dirty="0"/>
              <a:t>NGO Partnership Network:</a:t>
            </a:r>
            <a:r>
              <a:rPr lang="en-IN" sz="2600" dirty="0"/>
              <a:t> Build a network of organizations founded by BSAC alumni, supporting them in advancing community development initiatives.</a:t>
            </a:r>
          </a:p>
          <a:p>
            <a:pPr lvl="0">
              <a:lnSpc>
                <a:spcPct val="160000"/>
              </a:lnSpc>
            </a:pPr>
            <a:r>
              <a:rPr lang="en-IN" sz="2600" b="1" dirty="0"/>
              <a:t>Government Linkages &amp; Certification:</a:t>
            </a:r>
            <a:r>
              <a:rPr lang="en-IN" sz="2600" dirty="0"/>
              <a:t> Partner with government departments, and recognized institutions for </a:t>
            </a:r>
            <a:r>
              <a:rPr lang="en-IN" sz="2600" i="1" dirty="0"/>
              <a:t>skill certification and scheme linkage</a:t>
            </a:r>
            <a:r>
              <a:rPr lang="en-IN" sz="2600" dirty="0"/>
              <a:t> to increase women’s employability and program reach.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1389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EB2A-7DEC-79E2-6F26-3C3643A57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50" y="978512"/>
            <a:ext cx="10515600" cy="1325563"/>
          </a:xfrm>
        </p:spPr>
        <p:txBody>
          <a:bodyPr/>
          <a:lstStyle/>
          <a:p>
            <a:pPr algn="ctr"/>
            <a:r>
              <a:rPr lang="en-IN" b="1" dirty="0"/>
              <a:t>Gratitude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8B0FB-60F6-2F68-C6D1-94686E3C3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150" y="194357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We sincerely thank Chennai Smiles for their continued support and partnership. Your encouragement enables Aarvam to nurture potential, promote wellbeing, and create opportunities for children, youth, and women in vulnerable communities.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B2F902-1000-5306-F5E4-4DA12CC42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5518"/>
            <a:ext cx="4441682" cy="2048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3A9384-F4FA-8EBA-557E-16590F7CD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50"/>
          <a:stretch>
            <a:fillRect/>
          </a:stretch>
        </p:blipFill>
        <p:spPr>
          <a:xfrm>
            <a:off x="4519846" y="3785518"/>
            <a:ext cx="3377895" cy="205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467B20-99D1-139D-06FF-1443B638C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05" y="3785518"/>
            <a:ext cx="3842032" cy="2161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D4C17BC9-70B7-33D7-F063-759F380722D8}"/>
              </a:ext>
            </a:extLst>
          </p:cNvPr>
          <p:cNvSpPr/>
          <p:nvPr/>
        </p:nvSpPr>
        <p:spPr>
          <a:xfrm>
            <a:off x="1201041" y="267485"/>
            <a:ext cx="2380447" cy="949538"/>
          </a:xfrm>
          <a:custGeom>
            <a:avLst/>
            <a:gdLst/>
            <a:ahLst/>
            <a:cxnLst/>
            <a:rect l="l" t="t" r="r" b="b"/>
            <a:pathLst>
              <a:path w="4024869" h="1558502">
                <a:moveTo>
                  <a:pt x="0" y="0"/>
                </a:moveTo>
                <a:lnTo>
                  <a:pt x="4024869" y="0"/>
                </a:lnTo>
                <a:lnTo>
                  <a:pt x="4024869" y="1558502"/>
                </a:lnTo>
                <a:lnTo>
                  <a:pt x="0" y="15585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5A698683-26C8-7F7A-AAFF-C1E5F7BC017E}"/>
              </a:ext>
            </a:extLst>
          </p:cNvPr>
          <p:cNvSpPr/>
          <p:nvPr/>
        </p:nvSpPr>
        <p:spPr>
          <a:xfrm>
            <a:off x="9005628" y="164781"/>
            <a:ext cx="2099148" cy="1302386"/>
          </a:xfrm>
          <a:custGeom>
            <a:avLst/>
            <a:gdLst/>
            <a:ahLst/>
            <a:cxnLst/>
            <a:rect l="l" t="t" r="r" b="b"/>
            <a:pathLst>
              <a:path w="2901618" h="2049267">
                <a:moveTo>
                  <a:pt x="0" y="0"/>
                </a:moveTo>
                <a:lnTo>
                  <a:pt x="2901617" y="0"/>
                </a:lnTo>
                <a:lnTo>
                  <a:pt x="2901617" y="2049267"/>
                </a:lnTo>
                <a:lnTo>
                  <a:pt x="0" y="2049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26008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1069</Words>
  <Application>Microsoft Office PowerPoint</Application>
  <PresentationFormat>Widescreen</PresentationFormat>
  <Paragraphs>116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Open Sans 2</vt:lpstr>
      <vt:lpstr>Times New Roman</vt:lpstr>
      <vt:lpstr>Office Theme</vt:lpstr>
      <vt:lpstr>PowerPoint Presentation</vt:lpstr>
      <vt:lpstr>PowerPoint Presentation</vt:lpstr>
      <vt:lpstr>Aarvam Dance Classes (Initiated Aug 30, 2025) </vt:lpstr>
      <vt:lpstr>School Mental Health Program </vt:lpstr>
      <vt:lpstr>Special Mental Health Workshop</vt:lpstr>
      <vt:lpstr>Computer Education Program </vt:lpstr>
      <vt:lpstr>Children Sangam Activities </vt:lpstr>
      <vt:lpstr>Education Kit Distribution Program </vt:lpstr>
      <vt:lpstr>Joy of Giving Week Celebration (October 2025) </vt:lpstr>
      <vt:lpstr>Women Development Program </vt:lpstr>
      <vt:lpstr>PowerPoint Presentation</vt:lpstr>
      <vt:lpstr>New Initiatives </vt:lpstr>
      <vt:lpstr>Way Forward </vt:lpstr>
      <vt:lpstr>Gratitude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aarvambsac@outlook.com</dc:creator>
  <cp:lastModifiedBy>aarvambsac@outlook.com</cp:lastModifiedBy>
  <cp:revision>2</cp:revision>
  <dcterms:created xsi:type="dcterms:W3CDTF">2025-11-14T07:06:44Z</dcterms:created>
  <dcterms:modified xsi:type="dcterms:W3CDTF">2025-11-14T10:06:47Z</dcterms:modified>
</cp:coreProperties>
</file>